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65" r:id="rId4"/>
    <p:sldId id="266" r:id="rId5"/>
    <p:sldId id="267" r:id="rId6"/>
    <p:sldId id="268" r:id="rId7"/>
    <p:sldId id="272" r:id="rId8"/>
    <p:sldId id="269" r:id="rId9"/>
    <p:sldId id="271" r:id="rId10"/>
    <p:sldId id="270" r:id="rId11"/>
    <p:sldId id="273" r:id="rId12"/>
    <p:sldId id="275" r:id="rId13"/>
    <p:sldId id="276" r:id="rId14"/>
    <p:sldId id="258" r:id="rId15"/>
    <p:sldId id="263" r:id="rId16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5"/>
    <p:restoredTop sz="92674" autoAdjust="0"/>
  </p:normalViewPr>
  <p:slideViewPr>
    <p:cSldViewPr snapToGrid="0" snapToObjects="1">
      <p:cViewPr varScale="1">
        <p:scale>
          <a:sx n="107" d="100"/>
          <a:sy n="107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4CF4-8D66-4952-8F6B-BE0245CF5C50}" type="datetimeFigureOut">
              <a:rPr lang="da-DK" smtClean="0"/>
              <a:t>16-01-2023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09392-E00A-46BD-BD1C-A813868032E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38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De nye </a:t>
            </a:r>
            <a:r>
              <a:rPr lang="da-DK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officielle kostråd – godt for sundhed og klima </a:t>
            </a: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er en del af regeringens samlede klimaindsats.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Danskernes forbrug af fødevarer er en væsentlig kilde til CO2-udledning, og det har derfor betydning, hvad vi kommer i indkøbskurven og på tallerkenen.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Mange danskere vil gerne bidrage til et mere klimavenligt forbrug.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Men der er brug for vejledning om, hvordan man kan spise </a:t>
            </a:r>
            <a:r>
              <a:rPr lang="da-DK" sz="1200" i="1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både</a:t>
            </a:r>
            <a:r>
              <a:rPr lang="da-DK" sz="1200" dirty="0" smtClean="0">
                <a:solidFill>
                  <a:schemeClr val="tx1"/>
                </a:solidFill>
                <a:latin typeface="Calibri" panose="020F0502020204030204" pitchFamily="34" charset="0"/>
                <a:ea typeface="Noto Serif KR" panose="02020400000000000000" pitchFamily="18" charset="-128"/>
                <a:cs typeface="Calibri" panose="020F0502020204030204" pitchFamily="34" charset="0"/>
              </a:rPr>
              <a:t> sundt og klimavenligt.</a:t>
            </a:r>
          </a:p>
          <a:p>
            <a:pPr marL="179387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da-DK" sz="1200" dirty="0" smtClean="0">
              <a:solidFill>
                <a:schemeClr val="tx1"/>
              </a:solidFill>
              <a:latin typeface="Calibri" panose="020F0502020204030204" pitchFamily="34" charset="0"/>
              <a:ea typeface="Noto Serif KR" panose="02020400000000000000" pitchFamily="18" charset="-128"/>
              <a:cs typeface="Calibri" panose="020F0502020204030204" pitchFamily="34" charset="0"/>
            </a:endParaRPr>
          </a:p>
          <a:p>
            <a:pPr lvl="0"/>
            <a:r>
              <a:rPr lang="da-DK" dirty="0" smtClean="0"/>
              <a:t>Evidensen for kostrådene findes i rapporterne:</a:t>
            </a:r>
          </a:p>
          <a:p>
            <a:pPr lvl="0"/>
            <a:r>
              <a:rPr lang="da-DK" dirty="0" smtClean="0"/>
              <a:t>Evidensgrundlaget for danske råd om kost og fysisk</a:t>
            </a:r>
            <a:r>
              <a:rPr lang="da-DK" baseline="0" dirty="0" smtClean="0"/>
              <a:t> aktivitet. DTU Fødevarestyrelsen; september 2013. </a:t>
            </a:r>
          </a:p>
          <a:p>
            <a:pPr lvl="0"/>
            <a:r>
              <a:rPr lang="da-DK" baseline="0" dirty="0" smtClean="0"/>
              <a:t>Råd om bæredygtig sund kost. Fagligt grundlag for et supplement til De officielle Kostråd. DTU Fødevarestyrelsen; februar 2020.</a:t>
            </a:r>
            <a:endParaRPr lang="da-DK" dirty="0" smtClean="0"/>
          </a:p>
          <a:p>
            <a:pPr lvl="0"/>
            <a:endParaRPr lang="da-DK" dirty="0" smtClean="0"/>
          </a:p>
          <a:p>
            <a:pPr lvl="0"/>
            <a:r>
              <a:rPr lang="da-DK" dirty="0" smtClean="0"/>
              <a:t>Når man har diabetes, tager anbefalingerne for mad og drikke udgangspunkt i de officielle kostråd, dog med diabetesspecifikke hensyn som det fremgår i det følgende. 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5772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Kvinder og mænd 65+ = ca. 2500 kJ (600 kcal) om ugen som råderum til søde, salte, fede og alkoholholdige produkter.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477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1-1½ liter væske om dagen dækker behovet hos de fleste.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46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 officielle kostråd samlet.</a:t>
            </a:r>
          </a:p>
          <a:p>
            <a:endParaRPr lang="da-DK" dirty="0" smtClean="0"/>
          </a:p>
          <a:p>
            <a:r>
              <a:rPr lang="da-DK" dirty="0" smtClean="0"/>
              <a:t>Kostrådene</a:t>
            </a:r>
            <a:r>
              <a:rPr lang="da-DK" baseline="0" dirty="0" smtClean="0"/>
              <a:t> suppleres med</a:t>
            </a:r>
            <a:r>
              <a:rPr lang="da-DK" dirty="0" smtClean="0"/>
              <a:t> følgende v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igtige tips: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Begræns madspild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Gå efter Nøglehullet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992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Fødevarestyrelsen anbefaler følgende kosttilskud:</a:t>
            </a:r>
          </a:p>
          <a:p>
            <a:r>
              <a:rPr lang="da-D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70 år: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5-10 µg vitamin D om dagen i vinterhalvåret (fra oktober til april).</a:t>
            </a:r>
          </a:p>
          <a:p>
            <a:r>
              <a:rPr lang="da-DK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70 år: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 µg vitamin D om dagen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 – 1000 mg calcium om dagen. Det gælder, uanset om man spiser mælk og mælkeprodukter eller ikke.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OBS. Behov for calciumtilskud er individuelt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kan med fordel drøftes med en læge.</a:t>
            </a:r>
            <a:endParaRPr lang="da-DK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3443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spiser planterigt, varieret og ikke for meget, er det godt for både sundhed og for klimaet.</a:t>
            </a:r>
          </a:p>
          <a:p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vejledning og undervisning kan det være vigtigt at skelne mellem, hvilke råd der</a:t>
            </a:r>
            <a:r>
              <a:rPr lang="da-DK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primært omhandler sundhed, og hvornår det er klimahensyn, der ligger til grund for anbefalingen.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800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600 gram grøntsager og frugt om dagen. Mindst halvdelen skal være grøntsager. Vælg forskellige og især de grove.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gerne frosne grøntsager og produkter på dåse.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 de mindst 300 g grøntsager anbefales: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mørkegrønne grøntsager som fx broccoli, spinat og grønkål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røde og orange grøntsager som fx gulerod og tomat.</a:t>
            </a: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dirty="0" smtClean="0"/>
              <a:t>På billedet ses to</a:t>
            </a:r>
            <a:r>
              <a:rPr lang="da-DK" baseline="0" dirty="0" smtClean="0"/>
              <a:t> eksempler på de 300 g grøntsager.</a:t>
            </a:r>
          </a:p>
          <a:p>
            <a:r>
              <a:rPr lang="da-DK" baseline="0" dirty="0" smtClean="0"/>
              <a:t>Der er 100 g røde eller orange og 100 g mørkegrønne grøntsager på hvert billede.</a:t>
            </a:r>
          </a:p>
          <a:p>
            <a:r>
              <a:rPr lang="da-DK" baseline="0" dirty="0" smtClean="0"/>
              <a:t>Opstillingen er vist med 100 g grøntsager til frokost og 200 g til aften.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På billedet ses 3 ”stykker” frugt eller 3 portioner frugt.</a:t>
            </a:r>
          </a:p>
          <a:p>
            <a:r>
              <a:rPr lang="da-DK" dirty="0" smtClean="0"/>
              <a:t>Hvert ”stykke” eller portion indeholder ca. 10 g kulhydrat</a:t>
            </a:r>
            <a:r>
              <a:rPr lang="da-DK" baseline="0" dirty="0" smtClean="0"/>
              <a:t> afvejet efter Diabetesforeningens liste med eksempler på frugt og mængder svarende til ca. 10 g kulhydrat. Listen findes på www.diabetes.dk</a:t>
            </a:r>
          </a:p>
          <a:p>
            <a:r>
              <a:rPr lang="da-DK" baseline="0" dirty="0" smtClean="0"/>
              <a:t>De afbillede mængder er den spiselige del af frugten, dvs. skræl, kernehus </a:t>
            </a:r>
            <a:r>
              <a:rPr lang="da-DK" baseline="0" dirty="0" err="1" smtClean="0"/>
              <a:t>o.lign</a:t>
            </a:r>
            <a:r>
              <a:rPr lang="da-DK" baseline="0" dirty="0" smtClean="0"/>
              <a:t>. er ikke vejet med.</a:t>
            </a:r>
          </a:p>
          <a:p>
            <a:endParaRPr lang="da-DK" dirty="0" smtClean="0"/>
          </a:p>
          <a:p>
            <a:r>
              <a:rPr lang="da-DK" dirty="0" smtClean="0"/>
              <a:t>Fordel frugten ud over dagen.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244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Anbefalinger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pr. dag: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g tilberedte bælgfrugter som fx kikærter, bønner, gule ærter og linser.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Brug gerne produkter fra dåse eller karton.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håndfuld nødder eller mandler svarende til ca. 30 g. Spis forskellige slags, og vælg usaltede eller med højst 0,8 g salt pr. 100 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 spsk. frø fx sesamfrø og græskarkerner.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98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Anbefalinger: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Vælg kød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pålæg med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højst 10 % fedt.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Begræns især okse- og lammekød og saltede og røgede produkter.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Supplere gerne med 2 æg om ugen.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64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g af de 350 g fisk og skaldyr skal være som fede fisk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fx sild, makrel, laks, ørred, hellefisk og ål.</a:t>
            </a:r>
          </a:p>
          <a:p>
            <a:r>
              <a:rPr lang="da-DK" dirty="0" smtClean="0"/>
              <a:t>Brug gerne frosne produkter og produkter fra dåse.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795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Anbefaling: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Spis 75 gram fuldkorn om dagen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(pr. 10 MJ).</a:t>
            </a:r>
          </a:p>
          <a:p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Fordel fuldkornsprodukterne på dagens måltider.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522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Anbefalinger:</a:t>
            </a:r>
          </a:p>
          <a:p>
            <a:r>
              <a:rPr lang="da-DK" dirty="0" smtClean="0"/>
              <a:t>Vælg planteolier fx raps- og olivenolie frem for hårde fedtstoffer.</a:t>
            </a:r>
          </a:p>
          <a:p>
            <a:r>
              <a:rPr lang="da-DK" dirty="0" smtClean="0"/>
              <a:t>¼ l mager mælkeprodukt om dagen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tilpas, når man spiser planterigt og varieret. Mængden gælder også for børn på 2-5 år og større børn. </a:t>
            </a:r>
          </a:p>
          <a:p>
            <a:r>
              <a:rPr lang="da-DK" dirty="0" smtClean="0"/>
              <a:t>Vælg mini, skummet- eller kærnemælk og syrnede mælkeprodukter med højst 1,5 % fedt.</a:t>
            </a:r>
          </a:p>
          <a:p>
            <a:r>
              <a:rPr lang="da-DK" dirty="0" smtClean="0"/>
              <a:t>20 g ost med højst 17 % fedt </a:t>
            </a:r>
            <a:r>
              <a:rPr lang="da-DK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 tilpas, når man spiser planterigt og varieret. Hvis man ikke spiser ost, skal man i stedet drikke eller spise 100 ml mælk eller mælkeprodukt. Mængderne vil være mindre for børn på 2-5 år og større børn.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09392-E00A-46BD-BD1C-A813868032E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92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E8CAD4C-3367-5F4A-AAB9-D8ED9007C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A06DF070-9742-E644-90A5-F30D9E4CF5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4350" y="5467350"/>
            <a:ext cx="911225" cy="854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427D0-2D27-5E41-A232-9D99E89BE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721" y="3081130"/>
            <a:ext cx="9180444" cy="646331"/>
          </a:xfrm>
        </p:spPr>
        <p:txBody>
          <a:bodyPr anchor="t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1CCED-1312-7748-B0CB-B8BA59DAF9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782" y="2503724"/>
            <a:ext cx="9190383" cy="507831"/>
          </a:xfrm>
        </p:spPr>
        <p:txBody>
          <a:bodyPr anchor="b">
            <a:sp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EB307-9D8A-C34B-990B-7E216700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078054"/>
            <a:ext cx="2743200" cy="365125"/>
          </a:xfrm>
        </p:spPr>
        <p:txBody>
          <a:bodyPr/>
          <a:lstStyle>
            <a:lvl1pPr>
              <a:defRPr b="0" i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8273541-81F1-C640-9926-EA7AA85DB94C}" type="datetimeFigureOut">
              <a:rPr lang="en-DK"/>
              <a:pPr/>
              <a:t>01/16/2023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6238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5702E3B-AAE1-BA4E-8C3C-FB2153C6A9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EF192-81B7-BE48-8F74-D6CE62CD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10515600" cy="646331"/>
          </a:xfrm>
        </p:spPr>
        <p:txBody>
          <a:bodyPr>
            <a:sp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84468-B2D8-634D-8C11-B853E70D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4273"/>
            <a:ext cx="10515600" cy="300082"/>
          </a:xfrm>
        </p:spPr>
        <p:txBody>
          <a:bodyPr>
            <a:spAutoFit/>
          </a:bodyPr>
          <a:lstStyle>
            <a:lvl1pPr marL="0" indent="0" algn="l">
              <a:buFontTx/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65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EF192-81B7-BE48-8F74-D6CE62CD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10515600" cy="646331"/>
          </a:xfrm>
        </p:spPr>
        <p:txBody>
          <a:bodyPr>
            <a:sp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84468-B2D8-634D-8C11-B853E70DD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4273"/>
            <a:ext cx="10515600" cy="300082"/>
          </a:xfrm>
        </p:spPr>
        <p:txBody>
          <a:bodyPr>
            <a:spAutoFit/>
          </a:bodyPr>
          <a:lstStyle>
            <a:lvl1pPr marL="0" indent="0" algn="l">
              <a:buFontTx/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8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E253F5-E9F6-BF44-AC5A-FA2BE795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0E466-F4E2-AA4D-9752-B080CE81D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3331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13555-01FB-E948-A047-334770F02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541-81F1-C640-9926-EA7AA85DB94C}" type="datetimeFigureOut">
              <a:t>16-01-2023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44444-6044-D24B-8A53-E61160605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2A6C-0301-E743-8A36-BBF4AA2DE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EA4A1-D702-D74F-B38E-1D2541ECEE28}" type="slidenum"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724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306F39-EF7E-904D-9084-2D048E5F3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57B15AE-99FD-1048-A6A6-65C18B02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89260-B39D-0C45-A9B8-FC9C671BFCB5}"/>
              </a:ext>
            </a:extLst>
          </p:cNvPr>
          <p:cNvSpPr txBox="1"/>
          <p:nvPr/>
        </p:nvSpPr>
        <p:spPr>
          <a:xfrm>
            <a:off x="566057" y="2492829"/>
            <a:ext cx="5695406" cy="5539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DK" sz="3000" b="0" i="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</a:t>
            </a:r>
            <a:r>
              <a:rPr lang="da-DK" sz="30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DK" sz="3000" b="0" i="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6B0A8-14BA-934C-9034-AEC6EF084A84}"/>
              </a:ext>
            </a:extLst>
          </p:cNvPr>
          <p:cNvSpPr txBox="1"/>
          <p:nvPr/>
        </p:nvSpPr>
        <p:spPr>
          <a:xfrm>
            <a:off x="587827" y="3019468"/>
            <a:ext cx="653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officielle kostråd</a:t>
            </a:r>
            <a:endParaRPr lang="en-DK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206E1-6982-B34F-8520-B891A41D80E0}"/>
              </a:ext>
            </a:extLst>
          </p:cNvPr>
          <p:cNvSpPr txBox="1"/>
          <p:nvPr/>
        </p:nvSpPr>
        <p:spPr>
          <a:xfrm>
            <a:off x="609600" y="6124330"/>
            <a:ext cx="3058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Januar </a:t>
            </a:r>
            <a:r>
              <a:rPr lang="en-DK" sz="12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da-DK" sz="1200" b="0" i="0" dirty="0" smtClean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DK" sz="1200" b="0" i="0" dirty="0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E621C0B-F52B-FC4C-AD69-066F2CD6C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350" y="5467350"/>
            <a:ext cx="911225" cy="8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59006"/>
            <a:ext cx="3486387" cy="1025615"/>
          </a:xfrm>
        </p:spPr>
        <p:txBody>
          <a:bodyPr>
            <a:noAutofit/>
          </a:bodyPr>
          <a:lstStyle/>
          <a:p>
            <a:r>
              <a:rPr lang="da-DK" sz="2800" dirty="0"/>
              <a:t>Vælg </a:t>
            </a:r>
            <a:r>
              <a:rPr lang="da-DK" sz="2800" dirty="0" err="1" smtClean="0"/>
              <a:t>plante-olier</a:t>
            </a:r>
            <a:r>
              <a:rPr lang="da-DK" sz="2800" dirty="0" smtClean="0"/>
              <a:t> </a:t>
            </a:r>
            <a:r>
              <a:rPr lang="da-DK" sz="2800" dirty="0"/>
              <a:t>og </a:t>
            </a:r>
            <a:r>
              <a:rPr lang="da-DK" sz="2800" dirty="0" smtClean="0"/>
              <a:t>magre </a:t>
            </a:r>
            <a:r>
              <a:rPr lang="da-DK" sz="2800" dirty="0"/>
              <a:t>mejeriprodukter</a:t>
            </a:r>
            <a:br>
              <a:rPr lang="da-DK" sz="2800" dirty="0"/>
            </a:b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5077" r="9661" b="974"/>
          <a:stretch/>
        </p:blipFill>
        <p:spPr>
          <a:xfrm>
            <a:off x="4078836" y="306282"/>
            <a:ext cx="7798333" cy="6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8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559" y="1268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af det søde, salte og fede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99" y="2534840"/>
            <a:ext cx="2726730" cy="2811026"/>
          </a:xfrm>
        </p:spPr>
        <p:txBody>
          <a:bodyPr/>
          <a:lstStyle/>
          <a:p>
            <a:r>
              <a:rPr lang="da-DK" b="1" dirty="0"/>
              <a:t>65+ pr. </a:t>
            </a:r>
            <a:r>
              <a:rPr lang="da-DK" b="1" dirty="0" smtClean="0"/>
              <a:t>uge: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25 g chokolade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2 kanelgifler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50 g 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1 glas rødvin</a:t>
            </a:r>
          </a:p>
          <a:p>
            <a:endParaRPr lang="en-GB" dirty="0" smtClean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9185" r="32268" b="14963"/>
          <a:stretch/>
        </p:blipFill>
        <p:spPr>
          <a:xfrm>
            <a:off x="5461716" y="306774"/>
            <a:ext cx="6405752" cy="62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107315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Sluk tørsten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i vand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4" t="18915" r="24283" b="15410"/>
          <a:stretch/>
        </p:blipFill>
        <p:spPr>
          <a:xfrm>
            <a:off x="5184267" y="325106"/>
            <a:ext cx="6698017" cy="62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2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7F3DE-235F-0749-88D4-80FEF2A5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178327"/>
            <a:ext cx="6645587" cy="646331"/>
          </a:xfrm>
        </p:spPr>
        <p:txBody>
          <a:bodyPr>
            <a:noAutofit/>
          </a:bodyPr>
          <a:lstStyle/>
          <a:p>
            <a:r>
              <a:rPr lang="da-DK" dirty="0" smtClean="0"/>
              <a:t>De officielle </a:t>
            </a:r>
            <a:r>
              <a:rPr lang="da-DK" dirty="0"/>
              <a:t>kostråd</a:t>
            </a:r>
            <a:endParaRPr lang="en-DK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ABCEBE-CAB5-7840-B86F-82DFE9EB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166407"/>
            <a:ext cx="6393038" cy="4059573"/>
          </a:xfrm>
        </p:spPr>
        <p:txBody>
          <a:bodyPr/>
          <a:lstStyle/>
          <a:p>
            <a:r>
              <a:rPr lang="da-DK" dirty="0"/>
              <a:t>Spis planterigt, varieret og ikke for meget</a:t>
            </a:r>
          </a:p>
          <a:p>
            <a:r>
              <a:rPr lang="da-DK" dirty="0"/>
              <a:t>Spis flere grøntsager og frugter</a:t>
            </a:r>
          </a:p>
          <a:p>
            <a:r>
              <a:rPr lang="da-DK" dirty="0"/>
              <a:t>Spis mindre kød </a:t>
            </a:r>
            <a:br>
              <a:rPr lang="da-DK" dirty="0"/>
            </a:br>
            <a:r>
              <a:rPr lang="da-DK" dirty="0"/>
              <a:t>– vælg bælgfrugter og fisk</a:t>
            </a:r>
          </a:p>
          <a:p>
            <a:r>
              <a:rPr lang="da-DK" dirty="0"/>
              <a:t>Spis mad med fuldkorn</a:t>
            </a:r>
          </a:p>
          <a:p>
            <a:r>
              <a:rPr lang="da-DK" dirty="0"/>
              <a:t>Vælg planteolier og magre mejeriprodukter</a:t>
            </a:r>
          </a:p>
          <a:p>
            <a:r>
              <a:rPr lang="da-DK" dirty="0"/>
              <a:t>Spis mindre af det søde, salte og fede</a:t>
            </a:r>
          </a:p>
          <a:p>
            <a:r>
              <a:rPr lang="da-DK" dirty="0"/>
              <a:t>Sluk tørsten i vand</a:t>
            </a:r>
          </a:p>
          <a:p>
            <a:endParaRPr lang="en-GB" dirty="0"/>
          </a:p>
        </p:txBody>
      </p:sp>
      <p:pic>
        <p:nvPicPr>
          <p:cNvPr id="7" name="Picture 6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E5B776D1-8861-5447-8B74-BCB716D5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  <p:pic>
        <p:nvPicPr>
          <p:cNvPr id="8" name="Picture 2" descr="https://altomkost.dk/fileadmin/user_upload/altomkost.dk/Billeder/Alt_om_kost/De_Officielle_Kostraad_november_2020/Kostraad_plakat_A4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84" y="1220625"/>
            <a:ext cx="3758472" cy="531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1630-76F3-EC45-A0FF-307EFB63E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178327"/>
            <a:ext cx="10515600" cy="646331"/>
          </a:xfrm>
        </p:spPr>
        <p:txBody>
          <a:bodyPr>
            <a:noAutofit/>
          </a:bodyPr>
          <a:lstStyle/>
          <a:p>
            <a:r>
              <a:rPr lang="da-DK" dirty="0"/>
              <a:t>Kostråd 65+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C7C19-5D6A-AE4F-BC64-D68A9ABAD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186506"/>
            <a:ext cx="10515600" cy="2208297"/>
          </a:xfrm>
        </p:spPr>
        <p:txBody>
          <a:bodyPr/>
          <a:lstStyle/>
          <a:p>
            <a:r>
              <a:rPr lang="da-DK" b="1" dirty="0"/>
              <a:t>Rådene gælder for raske personer over 65 år, der har normal </a:t>
            </a:r>
            <a:r>
              <a:rPr lang="da-DK" b="1" dirty="0" smtClean="0"/>
              <a:t>appetit:</a:t>
            </a:r>
            <a:endParaRPr lang="da-DK" b="1" dirty="0"/>
          </a:p>
          <a:p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Følg de officielle </a:t>
            </a:r>
            <a:r>
              <a:rPr lang="da-DK" dirty="0" smtClean="0"/>
              <a:t>kostråd </a:t>
            </a:r>
            <a:r>
              <a:rPr lang="da-DK" dirty="0"/>
              <a:t>og fokuser på at spise nok bælgfrugter, fisk, kød, æg, nødder og mælkeprodukter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Tag de anbefalede </a:t>
            </a:r>
            <a:r>
              <a:rPr lang="da-DK" dirty="0" smtClean="0"/>
              <a:t>kosttilskud</a:t>
            </a:r>
            <a:endParaRPr lang="da-DK" dirty="0"/>
          </a:p>
        </p:txBody>
      </p:sp>
      <p:pic>
        <p:nvPicPr>
          <p:cNvPr id="5" name="Picture 4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7B97B53B-3FD8-8648-907C-1A4261242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306F39-EF7E-904D-9084-2D048E5F33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" name="Picture 4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557B15AE-99FD-1048-A6A6-65C18B02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4206E1-6982-B34F-8520-B891A41D80E0}"/>
              </a:ext>
            </a:extLst>
          </p:cNvPr>
          <p:cNvSpPr txBox="1"/>
          <p:nvPr/>
        </p:nvSpPr>
        <p:spPr>
          <a:xfrm>
            <a:off x="1898469" y="6124330"/>
            <a:ext cx="839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Navn Navnesen, Xxxxxxx Kommune</a:t>
            </a:r>
            <a:endParaRPr lang="en-DK" sz="1200" b="0" i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5E621C0B-F52B-FC4C-AD69-066F2CD6C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24" y="3001667"/>
            <a:ext cx="911225" cy="85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B7F3DE-235F-0749-88D4-80FEF2A5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339" y="1499871"/>
            <a:ext cx="7476352" cy="646331"/>
          </a:xfrm>
        </p:spPr>
        <p:txBody>
          <a:bodyPr>
            <a:noAutofit/>
          </a:bodyPr>
          <a:lstStyle/>
          <a:p>
            <a:r>
              <a:rPr lang="da-DK" dirty="0"/>
              <a:t>De officielle kostråd</a:t>
            </a:r>
            <a:br>
              <a:rPr lang="da-DK" dirty="0"/>
            </a:br>
            <a:r>
              <a:rPr lang="da-DK" sz="1050" dirty="0"/>
              <a:t/>
            </a:r>
            <a:br>
              <a:rPr lang="da-DK" sz="1050" dirty="0"/>
            </a:br>
            <a:r>
              <a:rPr lang="da-DK" sz="3200" dirty="0"/>
              <a:t>- godt for sundhed og klima</a:t>
            </a:r>
            <a:endParaRPr lang="en-DK" sz="3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ABCEBE-CAB5-7840-B86F-82DFE9EB2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2558292"/>
            <a:ext cx="6393038" cy="3644075"/>
          </a:xfrm>
        </p:spPr>
        <p:txBody>
          <a:bodyPr/>
          <a:lstStyle/>
          <a:p>
            <a:r>
              <a:rPr lang="da-DK" dirty="0"/>
              <a:t>Offentliggjort januar 2021</a:t>
            </a:r>
          </a:p>
          <a:p>
            <a:pPr lvl="0"/>
            <a:r>
              <a:rPr lang="da-DK" dirty="0"/>
              <a:t>Gælder alle raske i alderen 2-64 år</a:t>
            </a:r>
          </a:p>
          <a:p>
            <a:pPr lvl="0"/>
            <a:endParaRPr lang="da-DK" sz="1200" dirty="0"/>
          </a:p>
          <a:p>
            <a:pPr lvl="0"/>
            <a:r>
              <a:rPr lang="da-DK" dirty="0"/>
              <a:t>Supplerende kostråd til: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Personer 65+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Vegetarer inkl. æg og mejeriprodukter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a-DK" dirty="0"/>
              <a:t>Gravide og ammende</a:t>
            </a:r>
          </a:p>
          <a:p>
            <a:endParaRPr lang="en-GB" dirty="0"/>
          </a:p>
        </p:txBody>
      </p:sp>
      <p:pic>
        <p:nvPicPr>
          <p:cNvPr id="7" name="Picture 6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E5B776D1-8861-5447-8B74-BCB716D5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125" y="6113217"/>
            <a:ext cx="539750" cy="506248"/>
          </a:xfrm>
          <a:prstGeom prst="rect">
            <a:avLst/>
          </a:prstGeom>
        </p:spPr>
      </p:pic>
      <p:pic>
        <p:nvPicPr>
          <p:cNvPr id="8" name="Picture 2" descr="https://altomkost.dk/fileadmin/user_upload/altomkost.dk/Billeder/Alt_om_kost/De_Officielle_Kostraad_november_2020/Kostraad_plakat_A4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84" y="1229865"/>
            <a:ext cx="3789110" cy="53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659970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planterigt, varieret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og </a:t>
            </a:r>
            <a:r>
              <a:rPr lang="da-DK" sz="2800" dirty="0"/>
              <a:t>ikke for meget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" t="9651" r="3466" b="6570"/>
          <a:stretch/>
        </p:blipFill>
        <p:spPr>
          <a:xfrm>
            <a:off x="3215463" y="655482"/>
            <a:ext cx="8652836" cy="59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268084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flere grøntsager og frugter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7" y="2564991"/>
            <a:ext cx="2726730" cy="1259319"/>
          </a:xfrm>
        </p:spPr>
        <p:txBody>
          <a:bodyPr/>
          <a:lstStyle/>
          <a:p>
            <a:r>
              <a:rPr lang="da-DK" dirty="0"/>
              <a:t>Spis mindst 300 g grøntsager </a:t>
            </a:r>
            <a:r>
              <a:rPr lang="da-DK" dirty="0" smtClean="0"/>
              <a:t>om </a:t>
            </a:r>
            <a:r>
              <a:rPr lang="da-DK" dirty="0"/>
              <a:t>dagen</a:t>
            </a:r>
          </a:p>
          <a:p>
            <a:endParaRPr lang="en-GB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84" y="3710416"/>
            <a:ext cx="6319113" cy="2876459"/>
          </a:xfrm>
          <a:prstGeom prst="rect">
            <a:avLst/>
          </a:prstGeom>
        </p:spPr>
      </p:pic>
      <p:pic>
        <p:nvPicPr>
          <p:cNvPr id="7" name="Billede 6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8" r="1059" b="11668"/>
          <a:stretch/>
        </p:blipFill>
        <p:spPr>
          <a:xfrm>
            <a:off x="5575751" y="311501"/>
            <a:ext cx="6321497" cy="33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288181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flere grøntsager og frugter</a:t>
            </a:r>
            <a:endParaRPr lang="en-DK" sz="2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37672-F062-1544-9AAC-1A86935F6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937" y="2554940"/>
            <a:ext cx="2726730" cy="1258806"/>
          </a:xfrm>
        </p:spPr>
        <p:txBody>
          <a:bodyPr/>
          <a:lstStyle/>
          <a:p>
            <a:r>
              <a:rPr lang="da-DK" dirty="0"/>
              <a:t>Spis gerne 3 ”stykker” frugt om dagen</a:t>
            </a:r>
          </a:p>
          <a:p>
            <a:endParaRPr lang="en-GB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2258" r="5741" b="17657"/>
          <a:stretch/>
        </p:blipFill>
        <p:spPr>
          <a:xfrm>
            <a:off x="4134912" y="3460576"/>
            <a:ext cx="7758466" cy="3134344"/>
          </a:xfrm>
          <a:prstGeom prst="rect">
            <a:avLst/>
          </a:prstGeom>
        </p:spPr>
      </p:pic>
      <p:pic>
        <p:nvPicPr>
          <p:cNvPr id="3" name="Billede 2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 t="40147" r="5776" b="13699"/>
          <a:stretch/>
        </p:blipFill>
        <p:spPr>
          <a:xfrm>
            <a:off x="4149976" y="361318"/>
            <a:ext cx="7757959" cy="30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7909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kød – </a:t>
            </a:r>
            <a:r>
              <a:rPr lang="da-DK" sz="2800" dirty="0" smtClean="0"/>
              <a:t>vælg </a:t>
            </a:r>
            <a:r>
              <a:rPr lang="da-DK" sz="2800" dirty="0"/>
              <a:t>bælgfrugter og </a:t>
            </a:r>
            <a:r>
              <a:rPr lang="da-DK" sz="2800" dirty="0" smtClean="0"/>
              <a:t>fisk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7736" r="11411" b="14904"/>
          <a:stretch/>
        </p:blipFill>
        <p:spPr>
          <a:xfrm>
            <a:off x="3215530" y="850376"/>
            <a:ext cx="8707879" cy="57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469054"/>
            <a:ext cx="3054308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mindre kød </a:t>
            </a:r>
            <a:r>
              <a:rPr lang="da-DK" sz="2800" dirty="0" smtClean="0"/>
              <a:t>– </a:t>
            </a:r>
            <a:br>
              <a:rPr lang="da-DK" sz="2800" dirty="0" smtClean="0"/>
            </a:br>
            <a:r>
              <a:rPr lang="da-DK" sz="2800" dirty="0" smtClean="0"/>
              <a:t>ca</a:t>
            </a:r>
            <a:r>
              <a:rPr lang="da-DK" sz="2800" dirty="0"/>
              <a:t>. 350 g om </a:t>
            </a:r>
            <a:r>
              <a:rPr lang="da-DK" sz="2800" dirty="0" smtClean="0"/>
              <a:t>ugen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6669" r="5402" b="7350"/>
          <a:stretch/>
        </p:blipFill>
        <p:spPr>
          <a:xfrm>
            <a:off x="3516918" y="1958467"/>
            <a:ext cx="8353581" cy="46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107316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350 g fisk om ugen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8" r="4640" b="17571"/>
          <a:stretch/>
        </p:blipFill>
        <p:spPr>
          <a:xfrm>
            <a:off x="3229403" y="2572040"/>
            <a:ext cx="8665183" cy="39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A9BA9D-7B49-574A-AE30-F1584226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8" y="1097267"/>
            <a:ext cx="2900903" cy="1025615"/>
          </a:xfrm>
        </p:spPr>
        <p:txBody>
          <a:bodyPr>
            <a:noAutofit/>
          </a:bodyPr>
          <a:lstStyle/>
          <a:p>
            <a:r>
              <a:rPr lang="da-DK" sz="2800" dirty="0"/>
              <a:t>Spis mad med fuldkorn</a:t>
            </a:r>
            <a:endParaRPr lang="en-DK" sz="2600" dirty="0"/>
          </a:p>
        </p:txBody>
      </p:sp>
      <p:pic>
        <p:nvPicPr>
          <p:cNvPr id="11" name="Picture 10" descr="A picture containing text, plate, tableware, dishware&#10;&#10;Description automatically generated">
            <a:extLst>
              <a:ext uri="{FF2B5EF4-FFF2-40B4-BE49-F238E27FC236}">
                <a16:creationId xmlns:a16="http://schemas.microsoft.com/office/drawing/2014/main" id="{BCD6AD74-AD88-434C-9D2F-58E5618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98" y="6113217"/>
            <a:ext cx="539750" cy="506248"/>
          </a:xfrm>
          <a:prstGeom prst="rect">
            <a:avLst/>
          </a:prstGeom>
        </p:spPr>
      </p:pic>
      <p:pic>
        <p:nvPicPr>
          <p:cNvPr id="6" name="Billede 5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2193" r="1900" b="8564"/>
          <a:stretch/>
        </p:blipFill>
        <p:spPr>
          <a:xfrm>
            <a:off x="5008380" y="274994"/>
            <a:ext cx="6880256" cy="3222090"/>
          </a:xfrm>
          <a:prstGeom prst="rect">
            <a:avLst/>
          </a:prstGeom>
        </p:spPr>
      </p:pic>
      <p:pic>
        <p:nvPicPr>
          <p:cNvPr id="7" name="Picture 2"/>
          <p:cNvPicPr preferRelativeResize="0"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8" r="4367" b="24659"/>
          <a:stretch/>
        </p:blipFill>
        <p:spPr bwMode="auto">
          <a:xfrm>
            <a:off x="5008381" y="3567569"/>
            <a:ext cx="6881109" cy="302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ten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94F"/>
      </a:accent1>
      <a:accent2>
        <a:srgbClr val="006870"/>
      </a:accent2>
      <a:accent3>
        <a:srgbClr val="50BAB3"/>
      </a:accent3>
      <a:accent4>
        <a:srgbClr val="E6E5E5"/>
      </a:accent4>
      <a:accent5>
        <a:srgbClr val="E6E5E5"/>
      </a:accent5>
      <a:accent6>
        <a:srgbClr val="E6E5E5"/>
      </a:accent6>
      <a:hlink>
        <a:srgbClr val="00484F"/>
      </a:hlink>
      <a:folHlink>
        <a:srgbClr val="50B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600" b="0" i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1021</Words>
  <Application>Microsoft Office PowerPoint</Application>
  <PresentationFormat>Widescreen</PresentationFormat>
  <Paragraphs>117</Paragraphs>
  <Slides>15</Slides>
  <Notes>13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Noto Serif KR</vt:lpstr>
      <vt:lpstr>Verdana</vt:lpstr>
      <vt:lpstr>Office Theme</vt:lpstr>
      <vt:lpstr>PowerPoint-præsentation</vt:lpstr>
      <vt:lpstr>De officielle kostråd  - godt for sundhed og klima</vt:lpstr>
      <vt:lpstr>Spis planterigt, varieret  og ikke for meget</vt:lpstr>
      <vt:lpstr>Spis flere grøntsager og frugter</vt:lpstr>
      <vt:lpstr>Spis flere grøntsager og frugter</vt:lpstr>
      <vt:lpstr>Spis mindre kød – vælg bælgfrugter og fisk</vt:lpstr>
      <vt:lpstr>Spis mindre kød –  ca. 350 g om ugen</vt:lpstr>
      <vt:lpstr>Spis 350 g fisk om ugen</vt:lpstr>
      <vt:lpstr>Spis mad med fuldkorn</vt:lpstr>
      <vt:lpstr>Vælg plante-olier og magre mejeriprodukter </vt:lpstr>
      <vt:lpstr>Spis mindre af det søde, salte og fede</vt:lpstr>
      <vt:lpstr>Sluk tørsten  i vand</vt:lpstr>
      <vt:lpstr>De officielle kostråd</vt:lpstr>
      <vt:lpstr>Kostråd 65+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Appel</dc:creator>
  <cp:lastModifiedBy>Susanne Elman Pedersen</cp:lastModifiedBy>
  <cp:revision>54</cp:revision>
  <dcterms:created xsi:type="dcterms:W3CDTF">2022-08-02T08:19:41Z</dcterms:created>
  <dcterms:modified xsi:type="dcterms:W3CDTF">2023-01-16T08:22:23Z</dcterms:modified>
</cp:coreProperties>
</file>